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  <p:sldMasterId id="214748368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</p:sldIdLst>
  <p:sldSz cy="5143500" cx="9144000"/>
  <p:notesSz cx="6858000" cy="9144000"/>
  <p:embeddedFontLst>
    <p:embeddedFont>
      <p:font typeface="IBM Plex Sans"/>
      <p:regular r:id="rId49"/>
      <p:bold r:id="rId50"/>
      <p:italic r:id="rId51"/>
      <p:boldItalic r:id="rId52"/>
    </p:embeddedFont>
    <p:embeddedFont>
      <p:font typeface="Alice"/>
      <p:regular r:id="rId53"/>
    </p:embeddedFont>
    <p:embeddedFont>
      <p:font typeface="Poppins SemiBold"/>
      <p:regular r:id="rId54"/>
      <p:bold r:id="rId55"/>
      <p:italic r:id="rId56"/>
      <p:boldItalic r:id="rId57"/>
    </p:embeddedFont>
    <p:embeddedFont>
      <p:font typeface="Oswald"/>
      <p:regular r:id="rId58"/>
      <p:bold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E160C5C-ECC7-4E6C-99D6-9BD7D66DCDC9}">
  <a:tblStyle styleId="{EE160C5C-ECC7-4E6C-99D6-9BD7D66DCD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font" Target="fonts/IBMPlexSans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IBMPlexSans-italic.fntdata"/><Relationship Id="rId50" Type="http://schemas.openxmlformats.org/officeDocument/2006/relationships/font" Target="fonts/IBMPlexSans-bold.fntdata"/><Relationship Id="rId53" Type="http://schemas.openxmlformats.org/officeDocument/2006/relationships/font" Target="fonts/Alice-regular.fntdata"/><Relationship Id="rId52" Type="http://schemas.openxmlformats.org/officeDocument/2006/relationships/font" Target="fonts/IBMPlexSans-boldItalic.fntdata"/><Relationship Id="rId11" Type="http://schemas.openxmlformats.org/officeDocument/2006/relationships/slide" Target="slides/slide3.xml"/><Relationship Id="rId55" Type="http://schemas.openxmlformats.org/officeDocument/2006/relationships/font" Target="fonts/PoppinsSemiBold-bold.fntdata"/><Relationship Id="rId10" Type="http://schemas.openxmlformats.org/officeDocument/2006/relationships/slide" Target="slides/slide2.xml"/><Relationship Id="rId54" Type="http://schemas.openxmlformats.org/officeDocument/2006/relationships/font" Target="fonts/PoppinsSemiBold-regular.fntdata"/><Relationship Id="rId13" Type="http://schemas.openxmlformats.org/officeDocument/2006/relationships/slide" Target="slides/slide5.xml"/><Relationship Id="rId57" Type="http://schemas.openxmlformats.org/officeDocument/2006/relationships/font" Target="fonts/PoppinsSemiBold-boldItalic.fntdata"/><Relationship Id="rId12" Type="http://schemas.openxmlformats.org/officeDocument/2006/relationships/slide" Target="slides/slide4.xml"/><Relationship Id="rId56" Type="http://schemas.openxmlformats.org/officeDocument/2006/relationships/font" Target="fonts/PoppinsSemiBold-italic.fntdata"/><Relationship Id="rId15" Type="http://schemas.openxmlformats.org/officeDocument/2006/relationships/slide" Target="slides/slide7.xml"/><Relationship Id="rId59" Type="http://schemas.openxmlformats.org/officeDocument/2006/relationships/font" Target="fonts/Oswald-bold.fntdata"/><Relationship Id="rId14" Type="http://schemas.openxmlformats.org/officeDocument/2006/relationships/slide" Target="slides/slide6.xml"/><Relationship Id="rId58" Type="http://schemas.openxmlformats.org/officeDocument/2006/relationships/font" Target="fonts/Oswald-regular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gif>
</file>

<file path=ppt/media/image10.png>
</file>

<file path=ppt/media/image11.gif>
</file>

<file path=ppt/media/image13.gif>
</file>

<file path=ppt/media/image14.jpg>
</file>

<file path=ppt/media/image15.gif>
</file>

<file path=ppt/media/image16.png>
</file>

<file path=ppt/media/image17.png>
</file>

<file path=ppt/media/image18.gif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jp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37.gif>
</file>

<file path=ppt/media/image38.gif>
</file>

<file path=ppt/media/image5.png>
</file>

<file path=ppt/media/image6.png>
</file>

<file path=ppt/media/image7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4a4062657_1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354a4062657_1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d98af34e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35d98af34e8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d98af34e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5d98af34e8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d98af34e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5d98af34e8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d98af34e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35d98af34e8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d98af3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5d98af34e8_0_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d98af34e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5d98af34e8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5d98af34e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35d98af34e8_0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d98af34e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35d98af34e8_0_1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5d98af34e8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35d98af34e8_0_3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d98af34e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35d98af34e8_0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86415a2eb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86415a2eb6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d98af34e8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35d98af34e8_0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5d98af34e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35d98af34e8_0_1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d98af34e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35d98af34e8_0_1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d98af34e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35d98af34e8_0_1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5d98af34e8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35d98af34e8_0_1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5d98af34e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35d98af34e8_0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5d98af34e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35d98af34e8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864217bdb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3864217bdbe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5d98af34e8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g35d98af34e8_0_3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5d98af34e8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g35d98af34e8_0_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4a406265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54a4062657_8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d98af34e8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35d98af34e8_0_2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5d98af34e8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g35d98af34e8_0_2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5d98af34e8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g35d98af34e8_0_2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5d98af34e8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g35d98af34e8_0_2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5d98af34e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g35d98af34e8_0_2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5d98af34e8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35d98af34e8_0_2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5d98af34e8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g35d98af34e8_0_2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5d98af34e8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35d98af34e8_0_2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5d98af34e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35d98af34e8_0_2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54a4062657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g354a4062657_8_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4a4062657_8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54a4062657_8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5d98af34e8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35d98af34e8_0_2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4a4062657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54a4062657_8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d98af34e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5d98af34e8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d98af34e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5d98af34e8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d98af34e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5d98af34e8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d98af34e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35d98af34e8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0" name="Google Shape;14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9" name="Google Shape;159;p3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1" name="Google Shape;161;p3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7" name="Google Shape;177;p3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8" name="Google Shape;178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3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9.jpg"/><Relationship Id="rId7" Type="http://schemas.openxmlformats.org/officeDocument/2006/relationships/image" Target="../media/image2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hyperlink" Target="http://privactguides.org" TargetMode="External"/><Relationship Id="rId7" Type="http://schemas.openxmlformats.org/officeDocument/2006/relationships/image" Target="../media/image3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hyperlink" Target="https://coveryourtracks.eff.org/" TargetMode="External"/><Relationship Id="rId7" Type="http://schemas.openxmlformats.org/officeDocument/2006/relationships/image" Target="../media/image20.png"/><Relationship Id="rId8" Type="http://schemas.openxmlformats.org/officeDocument/2006/relationships/image" Target="../media/image1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4.jpg"/><Relationship Id="rId7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jpg"/><Relationship Id="rId4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hyperlink" Target="https://www.privacyguides.org/en/" TargetMode="External"/><Relationship Id="rId7" Type="http://schemas.openxmlformats.org/officeDocument/2006/relationships/hyperlink" Target="https://ssd.eff.org/" TargetMode="External"/><Relationship Id="rId8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1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5.gif"/><Relationship Id="rId7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4.jpg"/><Relationship Id="rId7" Type="http://schemas.openxmlformats.org/officeDocument/2006/relationships/image" Target="../media/image1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07" name="Google Shape;307;p4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8" name="Google Shape;308;p4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9" name="Google Shape;309;p4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10" name="Google Shape;310;p46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When considering our anonymity, like in an organisation with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their security, we need to do some CTI and work out certain things..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Level of threat: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Employer?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Hacker?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State Actor? (good luck)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Framework: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Who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What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Why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1" name="Google Shape;311;p46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Threat Modelling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12" name="Google Shape;312;p46" title="6426704_091620-wls-iteam-goudie-hackers-6p-vi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3100" y="2431750"/>
            <a:ext cx="4820899" cy="27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18" name="Google Shape;318;p4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9" name="Google Shape;319;p4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0" name="Google Shape;320;p4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21" name="Google Shape;321;p47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is our data?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Social Media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Metadata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Browsing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Purchases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Devices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Fitness App activities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Reviews of locations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 Breaches (Remember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hash cracking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…)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Geo-Int data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Governmental records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do you think you are leaking data?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2" name="Google Shape;322;p47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Footprints we leave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23" name="Google Shape;323;p47" title="DIGITAL-FOOTPRINT-1200x900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49475" y="3422600"/>
            <a:ext cx="2294526" cy="1720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air of footprints on a white background (provided by Tenor)" id="324" name="Google Shape;324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82788" y="2236413"/>
            <a:ext cx="2027900" cy="114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30" name="Google Shape;330;p4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1" name="Google Shape;331;p4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4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33" name="Google Shape;333;p48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Person of Interest (X) for this… ( hypothetical scenario…)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Found their username, this led me to their email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Using their profile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pictures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 could move laterally between accounts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 account names I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could craft wordlists to find more usernames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 their Gsuite email I could see what they had reviewed…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■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They had reviewed their current student accom (rookie mistake)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Using google dorking, I could see everything that existed about them on the internet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Now i (could) find where they exist in data breaches and recover leaked passwords XD (i would never)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34" name="Google Shape;334;p48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OSINT Attack Examples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9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40" name="Google Shape;340;p4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41" name="Google Shape;341;p4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2" name="Google Shape;342;p4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3" name="Google Shape;343;p4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44" name="Google Shape;344;p49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Aliases (for OSINT)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Privacy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focused emails such as protonmail…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VPNs and Tor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Secure Browsers (Firefox)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Password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Hygiene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There are many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privacy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guides out there that will help you to preserve your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anonymity… Such as: </a:t>
            </a:r>
            <a:r>
              <a:rPr lang="en-GB" sz="1800" u="sng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6"/>
              </a:rPr>
              <a:t>PrivactGuides.org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“Remember, when creating “anonymous accounts” be careful not to have any traces to your personal credentials, and do not create accounts all at once, let them cool down to avoid suspicion…”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5" name="Google Shape;345;p49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Privacy </a:t>
            </a: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Hygiene</a:t>
            </a: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- The Basics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elmo from sesame street is standing in the snow in front of a sign that says no parking (provided by Tenor)" id="346" name="Google Shape;346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38050" y="1056292"/>
            <a:ext cx="1852350" cy="14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0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52" name="Google Shape;352;p5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3" name="Google Shape;353;p5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4" name="Google Shape;354;p5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55" name="Google Shape;355;p50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Even without cookies… your browser sells you out.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Details such as: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OS, screen size, plugins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Timezone, fonts, languages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Hardware specs, canvas/webGL rendering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Combined = unique digital signature that identifies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If you want to see your fingerprint, you can use: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 u="sng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6"/>
              </a:rPr>
              <a:t>https://coveryourtracks.eff.org/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6" name="Google Shape;356;p50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Browsing Anonymously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57" name="Google Shape;357;p50" title="Anonymous_emblem.svg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4150" y="2383650"/>
            <a:ext cx="2759850" cy="2759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wearing a anonymous mask and a hat . (provided by Tenor)" id="358" name="Google Shape;358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04550" y="3517048"/>
            <a:ext cx="1779175" cy="14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1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64" name="Google Shape;364;p5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5" name="Google Shape;365;p5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6" name="Google Shape;366;p5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67" name="Google Shape;367;p51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Tools for safer browsing: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Containers (Firefox Multi-Account Containers)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Isolate sessions (social, shopping, research)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NoScript / uMatrix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Block JS on unfamiliar sites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Control what loads (scripts, iframes, trackers)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uBlock Origin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Easy ad/tracker blocker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Lightweight, works well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other tools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8" name="Google Shape;368;p51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Browsing Anonymously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a man wearing a mask and green goggles is riding a scooter (provided by Tenor)" id="369" name="Google Shape;369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7742" y="2542471"/>
            <a:ext cx="3280057" cy="24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75" name="Google Shape;375;p5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6" name="Google Shape;376;p5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7" name="Google Shape;377;p5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78" name="Google Shape;378;p52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VPN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or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Virtual Private Network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is a private tunnel through the public internet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Encrypts your internet traffic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Hides your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IP address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from websites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Routes your data through a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VPN server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in another location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What a VPN protects us from: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Local Snooping (Wi-Fi)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ISP tracking and rate limiting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Region-blocked content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Direct IP-based tracking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9" name="Google Shape;379;p52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VPN Benefits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80" name="Google Shape;380;p52" title="Proxy-vs-vp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475" y="2908750"/>
            <a:ext cx="4469526" cy="22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3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86" name="Google Shape;386;p5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7" name="Google Shape;387;p5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8" name="Google Shape;388;p5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89" name="Google Shape;389;p53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VPN does not: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Make you a certi rs3 anonymous hacker… or anonymous at all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Prevent website tracking (cookies, fingerprinting)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Protect you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 malware/phishing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Hide your identity if you’re logged in via a service i.e. Google OAuth2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VPN Hygiene: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A GOOD VPN PROVIDER i.e. Mozilla or Mullvad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Avoid free VPNs - if you use one you are genuinely a melt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Don’t trust it because it says secure..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0" name="Google Shape;390;p53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VPN Drawbacks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96" name="Google Shape;396;p5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7" name="Google Shape;397;p5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8" name="Google Shape;398;p5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pic>
        <p:nvPicPr>
          <p:cNvPr id="399" name="Google Shape;399;p54" title="Is_TOR_browser_safe_her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12447"/>
            <a:ext cx="9144000" cy="4473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5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05" name="Google Shape;405;p5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5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7" name="Google Shape;407;p5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08" name="Google Shape;408;p55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TOR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stands for 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Onion Router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it works by anonymising your traffic through layers.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Decentralised network of independently controlled nodes, a TOR circuit travels via 3 nodes to obscure your traffic…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Created by the U.S. Navy for secure comms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Now maintained by the Tor Project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9" name="Google Shape;409;p55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10" name="Google Shape;410;p55" title="how-tor-works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10425" y="2626470"/>
            <a:ext cx="2933575" cy="25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09" name="Google Shape;209;p3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3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3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12" name="Google Shape;212;p38"/>
          <p:cNvSpPr txBox="1"/>
          <p:nvPr/>
        </p:nvSpPr>
        <p:spPr>
          <a:xfrm>
            <a:off x="1497000" y="197950"/>
            <a:ext cx="61500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chemeClr val="lt1"/>
                </a:solidFill>
              </a:rPr>
              <a:t>Announcements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213" name="Google Shape;213;p38"/>
          <p:cNvSpPr txBox="1"/>
          <p:nvPr/>
        </p:nvSpPr>
        <p:spPr>
          <a:xfrm>
            <a:off x="378525" y="1383975"/>
            <a:ext cx="8448300" cy="3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Gradcracker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Red v Blue 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Memberships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Hoodies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Internships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CTF Club venue change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16" name="Google Shape;416;p5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7" name="Google Shape;417;p5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8" name="Google Shape;418;p5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19" name="Google Shape;419;p56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Your data is encrypted in layers as below: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Entry Node: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Sees your IP but not content you are accessing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Middle Node: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Passes encrypted data, sees nothing..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Exit Node: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Sees the destination server but not your source IP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0" name="Google Shape;420;p56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21" name="Google Shape;421;p56" title="word-image-9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66825" y="2673975"/>
            <a:ext cx="4749676" cy="224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7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27" name="Google Shape;427;p5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8" name="Google Shape;428;p5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9" name="Google Shape;429;p5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30" name="Google Shape;430;p57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31" name="Google Shape;431;p57" title="circuit_full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0400" y="944425"/>
            <a:ext cx="5463200" cy="38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37" name="Google Shape;437;p5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8" name="Google Shape;438;p5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9" name="Google Shape;439;p5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40" name="Google Shape;440;p58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Your data is encrypted in layers as below: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rgbClr val="00FF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Entry Node:</a:t>
            </a:r>
            <a:r>
              <a:rPr lang="en-GB" sz="1800">
                <a:solidFill>
                  <a:srgbClr val="00FF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Knows </a:t>
            </a:r>
            <a:r>
              <a:rPr b="1" i="1" lang="en-GB" sz="1800">
                <a:solidFill>
                  <a:srgbClr val="00FF00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 </a:t>
            </a:r>
            <a:r>
              <a:rPr lang="en-GB" sz="1800">
                <a:solidFill>
                  <a:srgbClr val="00FF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but not what you’re doing</a:t>
            </a:r>
            <a:endParaRPr>
              <a:solidFill>
                <a:srgbClr val="00FF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rgbClr val="F1C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Middle Node:</a:t>
            </a:r>
            <a:r>
              <a:rPr lang="en-GB" sz="1800">
                <a:solidFill>
                  <a:srgbClr val="F1C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 Blind router in the chain</a:t>
            </a:r>
            <a:endParaRPr sz="1800">
              <a:solidFill>
                <a:srgbClr val="F1C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Exit Node:</a:t>
            </a:r>
            <a:r>
              <a:rPr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Knows </a:t>
            </a:r>
            <a:r>
              <a:rPr b="1" i="1"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what </a:t>
            </a:r>
            <a:r>
              <a:rPr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you’re accessing but not </a:t>
            </a:r>
            <a:r>
              <a:rPr b="1" i="1"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who</a:t>
            </a:r>
            <a:r>
              <a:rPr i="1"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GB" sz="18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 are</a:t>
            </a:r>
            <a:endParaRPr sz="1800">
              <a:solidFill>
                <a:srgbClr val="CC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1" name="Google Shape;441;p58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42" name="Google Shape;442;p58" title="tor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58725" y="2650875"/>
            <a:ext cx="4985275" cy="24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9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48" name="Google Shape;448;p5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9" name="Google Shape;449;p5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0" name="Google Shape;450;p5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51" name="Google Shape;451;p59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Risks &amp; Realities of Tor: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Malicious exit nodes!!!!!!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Can sniff unencrypted traffic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May inject scripts or perform MITM attacks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Malicious entry nodes: 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 global surveillance, entry-exit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timing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correlation is possible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Based on timing and volume and analysis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 immune to fingerprinting or user error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2" name="Google Shape;452;p59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0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58" name="Google Shape;458;p6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9" name="Google Shape;459;p6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0" name="Google Shape;460;p6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61" name="Google Shape;461;p60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Hidden services only accessible via Tor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URL is a cryptographic hash (e.g. exp4npwhc6y72fxy.onion)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Allow for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anonymous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hosting and access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Uses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rendezvous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points inside Tor network - no direct connection between the client and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server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2" name="Google Shape;462;p60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Onion Services (.onion)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63" name="Google Shape;463;p60" title="images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6500" y="354330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60" title="Invalid_Not_Evil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3476" y="2821925"/>
            <a:ext cx="3298400" cy="23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1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70" name="Google Shape;470;p6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1" name="Google Shape;471;p6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2" name="Google Shape;472;p6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73" name="Google Shape;473;p61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Never resize the window (fingerprint)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Don't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install add-ons or change settings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Don't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log into real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accounts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via Tor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HTTPS (HTTPS Everywhere or built-in HTTPS-only mode)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TL;DR: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Tor is powerful for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anonymity…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not however invincible, use it wisely and with care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4" name="Google Shape;474;p61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Using Tor Effectively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2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80" name="Google Shape;480;p6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1" name="Google Shape;481;p6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2" name="Google Shape;482;p6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83" name="Google Shape;483;p62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4" name="Google Shape;484;p62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Tor vs VPN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485" name="Google Shape;485;p62"/>
          <p:cNvGraphicFramePr/>
          <p:nvPr/>
        </p:nvGraphicFramePr>
        <p:xfrm>
          <a:off x="378525" y="99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{EE160C5C-ECC7-4E6C-99D6-9BD7D66DCDC9}</a:tableStyleId>
              </a:tblPr>
              <a:tblGrid>
                <a:gridCol w="2816100"/>
                <a:gridCol w="2816100"/>
                <a:gridCol w="2816100"/>
              </a:tblGrid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Feature</a:t>
                      </a:r>
                      <a:endParaRPr sz="1600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>
                    <a:solidFill>
                      <a:srgbClr val="88888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Tor</a:t>
                      </a:r>
                      <a:endParaRPr sz="1600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>
                    <a:solidFill>
                      <a:srgbClr val="88888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dk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VPN</a:t>
                      </a:r>
                      <a:endParaRPr sz="1600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>
                    <a:solidFill>
                      <a:srgbClr val="888888"/>
                    </a:solidFill>
                  </a:tcPr>
                </a:tc>
              </a:tr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Traffic Routing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Multi-layered via Tor Relays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Encrypted tunnel to provider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</a:tr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Anonymity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High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Depends on provider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</a:tr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Speed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Slower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Faster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</a:tr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Browser Use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Built-in Firefox fork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Works with any app 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</a:tr>
              <a:tr h="626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Metadata Leaks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Minimal (if used properly)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VPN provider sees traffic metadata</a:t>
                      </a:r>
                      <a:endParaRPr sz="160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3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91" name="Google Shape;491;p6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92" name="Google Shape;492;p6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93" name="Google Shape;493;p6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94" name="Google Shape;494;p63"/>
          <p:cNvSpPr txBox="1"/>
          <p:nvPr/>
        </p:nvSpPr>
        <p:spPr>
          <a:xfrm>
            <a:off x="378525" y="1209475"/>
            <a:ext cx="8448300" cy="3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As a wise man once said: 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B6D7A8"/>
                </a:solidFill>
              </a:rPr>
              <a:t>“Thou who controls the nodes, controls the data” (i said that btw) </a:t>
            </a:r>
            <a:endParaRPr b="1" sz="16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It is estimated that three (four) letter agencies control a large proportion of the nodes on the TOR network.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Therefore EVERYONE NEEDS TO RUN A NODE NOW</a:t>
            </a:r>
            <a:endParaRPr b="1"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4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00" name="Google Shape;500;p6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1" name="Google Shape;501;p6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2" name="Google Shape;502;p6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pic>
        <p:nvPicPr>
          <p:cNvPr id="503" name="Google Shape;503;p64" title="1_cZ6sKIRkh1Y8V3yNUJdilQ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750" y="0"/>
            <a:ext cx="85725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09" name="Google Shape;509;p6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10" name="Google Shape;510;p6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11" name="Google Shape;511;p6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12" name="Google Shape;512;p65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TailsOS is a lightweight operating system designed to leave no traces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Debian-based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Live OS (runs from a USB stick)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Runs in RAM (no traces after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power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off)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network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traffic forced through Tor by default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Includes various privacy tools: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Tor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KeePassXC (Password Vault)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GnuPG (GPG)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Metadata cleaner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13" name="Google Shape;513;p65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TailsOS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/>
          <p:nvPr/>
        </p:nvSpPr>
        <p:spPr>
          <a:xfrm>
            <a:off x="0" y="0"/>
            <a:ext cx="9144000" cy="609600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19" name="Google Shape;219;p39"/>
          <p:cNvGrpSpPr/>
          <p:nvPr/>
        </p:nvGrpSpPr>
        <p:grpSpPr>
          <a:xfrm>
            <a:off x="-220774" y="1887607"/>
            <a:ext cx="9585548" cy="3255895"/>
            <a:chOff x="0" y="-38100"/>
            <a:chExt cx="5049177" cy="1715039"/>
          </a:xfrm>
        </p:grpSpPr>
        <p:sp>
          <p:nvSpPr>
            <p:cNvPr id="220" name="Google Shape;220;p39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1" name="Google Shape;221;p39"/>
            <p:cNvSpPr txBox="1"/>
            <p:nvPr/>
          </p:nvSpPr>
          <p:spPr>
            <a:xfrm>
              <a:off x="0" y="-38100"/>
              <a:ext cx="5049177" cy="1715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39"/>
          <p:cNvGrpSpPr/>
          <p:nvPr/>
        </p:nvGrpSpPr>
        <p:grpSpPr>
          <a:xfrm>
            <a:off x="508472" y="2965908"/>
            <a:ext cx="8115300" cy="1701570"/>
            <a:chOff x="0" y="-38100"/>
            <a:chExt cx="4274726" cy="896301"/>
          </a:xfrm>
        </p:grpSpPr>
        <p:sp>
          <p:nvSpPr>
            <p:cNvPr id="223" name="Google Shape;223;p39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39"/>
          <p:cNvGrpSpPr/>
          <p:nvPr/>
        </p:nvGrpSpPr>
        <p:grpSpPr>
          <a:xfrm>
            <a:off x="514350" y="2965908"/>
            <a:ext cx="8115300" cy="1701570"/>
            <a:chOff x="0" y="-38100"/>
            <a:chExt cx="4274726" cy="896301"/>
          </a:xfrm>
        </p:grpSpPr>
        <p:sp>
          <p:nvSpPr>
            <p:cNvPr id="226" name="Google Shape;226;p39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4"/>
              </a:srgbClr>
            </a:solidFill>
            <a:ln cap="rnd" cmpd="sng" w="38100">
              <a:solidFill>
                <a:srgbClr val="FFFFFF">
                  <a:alpha val="15294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8" name="Google Shape;228;p39"/>
          <p:cNvGrpSpPr/>
          <p:nvPr/>
        </p:nvGrpSpPr>
        <p:grpSpPr>
          <a:xfrm rot="-5400000">
            <a:off x="6847428" y="-119834"/>
            <a:ext cx="2176738" cy="2416406"/>
            <a:chOff x="0" y="-38100"/>
            <a:chExt cx="1146594" cy="1272839"/>
          </a:xfrm>
        </p:grpSpPr>
        <p:sp>
          <p:nvSpPr>
            <p:cNvPr id="229" name="Google Shape;229;p39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30" name="Google Shape;230;p39"/>
            <p:cNvSpPr txBox="1"/>
            <p:nvPr/>
          </p:nvSpPr>
          <p:spPr>
            <a:xfrm>
              <a:off x="0" y="-38100"/>
              <a:ext cx="1146594" cy="1272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39"/>
          <p:cNvSpPr/>
          <p:nvPr/>
        </p:nvSpPr>
        <p:spPr>
          <a:xfrm>
            <a:off x="7463587" y="454983"/>
            <a:ext cx="1264423" cy="1473830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39"/>
          <p:cNvSpPr txBox="1"/>
          <p:nvPr/>
        </p:nvSpPr>
        <p:spPr>
          <a:xfrm>
            <a:off x="514350" y="509588"/>
            <a:ext cx="3486006" cy="1100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33" name="Google Shape;233;p39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Anonymity</a:t>
            </a:r>
            <a:endParaRPr sz="48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6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19" name="Google Shape;519;p6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0" name="Google Shape;520;p6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1" name="Google Shape;521;p6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22" name="Google Shape;522;p66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Tails is perfect for some lines of work…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Journalists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Whistleblowers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Activists under surveillance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Hackers doing OPSEC sensitive research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Tails is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portable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and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ephemeral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meaning we can take it anywhere, boot and vanish…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Another OS similar to this is Whonix - Featured in the series Day of the Jackal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Ephemeral = </a:t>
            </a:r>
            <a:r>
              <a:rPr lang="en-GB" sz="1200">
                <a:solidFill>
                  <a:srgbClr val="E8E8E8"/>
                </a:solidFill>
                <a:highlight>
                  <a:srgbClr val="202324"/>
                </a:highlight>
              </a:rPr>
              <a:t>lasting for a very short time = </a:t>
            </a:r>
            <a:r>
              <a:rPr lang="en-GB" sz="400">
                <a:solidFill>
                  <a:srgbClr val="E8E8E8"/>
                </a:solidFill>
                <a:highlight>
                  <a:srgbClr val="202324"/>
                </a:highlight>
              </a:rPr>
              <a:t>Josh</a:t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23" name="Google Shape;523;p66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TailsOS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7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29" name="Google Shape;529;p6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0" name="Google Shape;530;p6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1" name="Google Shape;531;p6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32" name="Google Shape;532;p67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Limitations of tails….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Doesn’t support persistent browsing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unless configured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Can leak identity if not used carefully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Can look suspicious on forensic inspection (USB Boot)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3" name="Google Shape;533;p67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TailsOS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8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39" name="Google Shape;539;p6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40" name="Google Shape;540;p6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41" name="Google Shape;541;p6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42" name="Google Shape;542;p68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QubesOS (Edward Snowden)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Security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through isolation… containerisation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qube per activity/application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Whonix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Runs in 2 VMs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■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Workstation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■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Gateway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Kodachi Linux	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Security focused distribution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○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More plug and play, less community trust than the others…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3" name="Google Shape;543;p68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Alternatives to Tails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9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49" name="Google Shape;549;p6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50" name="Google Shape;550;p6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51" name="Google Shape;551;p6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52" name="Google Shape;552;p69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“When you 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don't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want anything to link back to you, go cold…”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Burner Phones &amp; Prepaid SIMs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Cheap phones (old Nokia or cheap androids)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Buy with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cash only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- no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loyalty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cards and no ID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prepaid SIMs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 vending machines or off-grid shops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Never associate with real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accounts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or contacts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Once again, the tools are there, your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anonymity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is purely down to how you conduct yourself and adhering to the procedures…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3" name="Google Shape;553;p69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Burner Devices &amp; Cold Ops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0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59" name="Google Shape;559;p7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60" name="Google Shape;560;p7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61" name="Google Shape;561;p7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62" name="Google Shape;562;p70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Cold Device Protocols: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Boot in airplane mode, disable GPS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Never reuse SIMs or hardware across aliases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Wipe or destroy after use…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a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faraday pouch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to block all signals in and outbound from the device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Cold 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surfing Protocols: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public wifi </a:t>
            </a:r>
            <a:r>
              <a:rPr b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never your home network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 spoofing + VPN + container browser i.e. Tor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lang="en-GB" sz="1800" u="sng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Always assume CCTV + logging is in place</a:t>
            </a:r>
            <a:endParaRPr b="1" sz="1800" u="sng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3" name="Google Shape;563;p70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Burner Devices &amp; Cold Ops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1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69" name="Google Shape;569;p7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0" name="Google Shape;570;p7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1" name="Google Shape;571;p7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72" name="Google Shape;572;p71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If you think 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privacy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is unimportant, ask yourself, why do governments work so hard to remove it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( i wrote this before the summer break… how relevant it has become )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3" name="Google Shape;573;p71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Burner Devices &amp; Cold Ops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2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79" name="Google Shape;579;p7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80" name="Google Shape;580;p7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81" name="Google Shape;581;p7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82" name="Google Shape;582;p72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Secure Communication: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Signal (E2E)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 (No phone number!!! Very good)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Protonmail or Morke(Tor) - Encrypted emails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Passwords &amp; Secrets: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KeePassXC - Offline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Bitwarden - Open-Source cloud option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Veracrypt - Encrypted Containers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Paper backups… 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arguably</a:t>
            </a: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the best and worst simultaneously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3" name="Google Shape;583;p72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Tools, tools and more tools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84" name="Google Shape;584;p72" title="unname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5625" y="905475"/>
            <a:ext cx="2007599" cy="200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3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590" name="Google Shape;590;p7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91" name="Google Shape;591;p7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92" name="Google Shape;592;p7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593" name="Google Shape;593;p73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Private browsing: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Librewolf (firefox without telemetry)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Tor Browser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Mullvad Browser  (not tried)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Extensions: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NoScript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uBlock Origin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VPNs: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 u="sng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Mullvad (pay in cash)</a:t>
            </a:r>
            <a:endParaRPr i="1" sz="1800" u="sng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Mozilla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Plus more… do your research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4" name="Google Shape;594;p73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Tools, tools and more tools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95" name="Google Shape;595;p73" title="downloa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0863" y="300036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4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601" name="Google Shape;601;p7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2" name="Google Shape;602;p7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3" name="Google Shape;603;p7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604" name="Google Shape;604;p74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Privacy Guides (Best)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i="1" lang="en-GB" sz="1800" u="sng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6"/>
              </a:rPr>
              <a:t>https://www.privacyguides.org/en/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Surveillance Self Defence (Decent)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b="1" i="1" lang="en-GB" sz="1800" u="sng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7"/>
              </a:rPr>
              <a:t>https://ssd.eff.org/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Reddit (weirdly decent) </a:t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r/privacy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r/imaparanoidschitzo (this one may be a lie)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r/opsec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r/degoogle </a:t>
            </a:r>
            <a:endParaRPr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5" name="Google Shape;605;p74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Privacy Guides &amp; Communities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06" name="Google Shape;606;p74" title="logo-eba4d85a4e344c3517f7dbff8da80c517937dd9dc3bf42c3f5b77444be4487b9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4850" y="3292825"/>
            <a:ext cx="3409151" cy="18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5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612" name="Google Shape;612;p75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3" name="Google Shape;613;p75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pic>
        <p:nvPicPr>
          <p:cNvPr id="614" name="Google Shape;614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7850" y="1227913"/>
            <a:ext cx="5448300" cy="11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75"/>
          <p:cNvSpPr txBox="1"/>
          <p:nvPr/>
        </p:nvSpPr>
        <p:spPr>
          <a:xfrm>
            <a:off x="608550" y="2783350"/>
            <a:ext cx="792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https://tryhackme.com/room/ohsint</a:t>
            </a:r>
            <a:endParaRPr b="1"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39" name="Google Shape;239;p4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0" name="Google Shape;240;p4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40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2" name="Google Shape;242;p40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3" name="Google Shape;243;p40"/>
          <p:cNvSpPr txBox="1"/>
          <p:nvPr/>
        </p:nvSpPr>
        <p:spPr>
          <a:xfrm>
            <a:off x="742448" y="490538"/>
            <a:ext cx="1114984" cy="141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DMUHACKERS</a:t>
            </a:r>
            <a:endParaRPr sz="700"/>
          </a:p>
        </p:txBody>
      </p:sp>
      <p:sp>
        <p:nvSpPr>
          <p:cNvPr id="244" name="Google Shape;244;p40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D0nt d0 1ll3gal sh1t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40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please..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6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621" name="Google Shape;621;p76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2" name="Google Shape;622;p76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sp>
        <p:nvSpPr>
          <p:cNvPr id="623" name="Google Shape;623;p76"/>
          <p:cNvSpPr txBox="1"/>
          <p:nvPr/>
        </p:nvSpPr>
        <p:spPr>
          <a:xfrm>
            <a:off x="608550" y="2783300"/>
            <a:ext cx="792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https://tryhackme.com/room/sakura</a:t>
            </a:r>
            <a:endParaRPr b="1" sz="2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24" name="Google Shape;624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5425" y="1299788"/>
            <a:ext cx="615315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1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51" name="Google Shape;251;p4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4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4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54" name="Google Shape;254;p41"/>
          <p:cNvSpPr txBox="1"/>
          <p:nvPr/>
        </p:nvSpPr>
        <p:spPr>
          <a:xfrm>
            <a:off x="1451350" y="0"/>
            <a:ext cx="6150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 OSINT investigator just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found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your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address, job, mum’s phone number, and your dog’s name… In under 15 minutes.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Could you have prevented it?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a cartoon of homer simpson standing in a grassy area (provided by Tenor)" id="255" name="Google Shape;25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99125" y="3241300"/>
            <a:ext cx="2444875" cy="18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61" name="Google Shape;261;p4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4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3" name="Google Shape;263;p4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64" name="Google Shape;264;p42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Privacy: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Controlling what others 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know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about you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Anonymity: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Hiding </a:t>
            </a:r>
            <a:r>
              <a:rPr b="1" i="1"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who you are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when interacting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5" name="Google Shape;265;p42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Privacy vs Anonymity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6" name="Google Shape;266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2477" y="2670050"/>
            <a:ext cx="3283475" cy="239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72" name="Google Shape;272;p4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4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4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75" name="Google Shape;275;p43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Prevent OSINT targeting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STOP GIVING GCHQ YOUR DATA YOU DRONE (I am not schitzo)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Avoid targeted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phishing, doxxing and surveillance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Whistleblowing, activism or OPSEC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Hiring and background checks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 may not have a reason to cover your tracks now… but these things take a long time to hide and so some day you may thank yourself for preserving your PERSEC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6" name="Google Shape;276;p43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Why does it matter? (I have nothing to hide)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big brother is watching you is written on a red background (provided by Tenor)" id="277" name="Google Shape;277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9025" y="3628350"/>
            <a:ext cx="1884975" cy="1400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ecurity camera with big brother on it (provided by Tenor)" id="278" name="Google Shape;278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4925" y="3741500"/>
            <a:ext cx="1287325" cy="12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84" name="Google Shape;284;p4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5" name="Google Shape;285;p4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6" name="Google Shape;286;p4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87" name="Google Shape;287;p44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Make your social media accounts private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DON’T POST YOUR STRAVA RUNS PUBLIC…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Location tags may come back to bite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Case Study: Adam’s relative (X)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8" name="Google Shape;288;p44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Anonymity at a glance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89" name="Google Shape;289;p44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0700" y="2683252"/>
            <a:ext cx="4393300" cy="24602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is walking down a dirt road in a field (provided by Tenor)" id="290" name="Google Shape;290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7100" y="3419100"/>
            <a:ext cx="2324100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5"/>
          <p:cNvSpPr/>
          <p:nvPr/>
        </p:nvSpPr>
        <p:spPr>
          <a:xfrm>
            <a:off x="0" y="0"/>
            <a:ext cx="102412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96" name="Google Shape;296;p4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7" name="Google Shape;297;p4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8" name="Google Shape;298;p4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99" name="Google Shape;299;p45"/>
          <p:cNvSpPr txBox="1"/>
          <p:nvPr/>
        </p:nvSpPr>
        <p:spPr>
          <a:xfrm>
            <a:off x="378525" y="1056300"/>
            <a:ext cx="8448300" cy="3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beauty of our online presence is we can control it…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If we delete everything, that may make people look harder and find things that we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don't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want them to… like my shrine to GB News that I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don't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have… 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</a:pP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</a:t>
            </a:r>
            <a:r>
              <a:rPr lang="en-GB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have to remember, it is normal to have a social presence, we should just present what we want it to show…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0" name="Google Shape;300;p45"/>
          <p:cNvSpPr txBox="1"/>
          <p:nvPr/>
        </p:nvSpPr>
        <p:spPr>
          <a:xfrm>
            <a:off x="2285775" y="305750"/>
            <a:ext cx="463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Can we do too much to hide…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a cartoon character is looking out of a hole in a spongebob squarepants . (provided by Tenor)" id="301" name="Google Shape;301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8200" y="3591144"/>
            <a:ext cx="2605800" cy="135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